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2" r:id="rId4"/>
    <p:sldId id="273" r:id="rId5"/>
    <p:sldId id="274" r:id="rId6"/>
    <p:sldId id="279" r:id="rId7"/>
    <p:sldId id="278" r:id="rId8"/>
    <p:sldId id="280" r:id="rId9"/>
    <p:sldId id="338" r:id="rId10"/>
    <p:sldId id="282" r:id="rId11"/>
    <p:sldId id="340" r:id="rId12"/>
    <p:sldId id="281" r:id="rId13"/>
    <p:sldId id="341" r:id="rId14"/>
    <p:sldId id="283" r:id="rId15"/>
    <p:sldId id="342" r:id="rId16"/>
    <p:sldId id="368" r:id="rId17"/>
    <p:sldId id="307" r:id="rId18"/>
    <p:sldId id="346" r:id="rId19"/>
    <p:sldId id="349" r:id="rId20"/>
    <p:sldId id="347" r:id="rId21"/>
    <p:sldId id="348" r:id="rId22"/>
    <p:sldId id="258" r:id="rId23"/>
    <p:sldId id="262" r:id="rId24"/>
    <p:sldId id="352" r:id="rId25"/>
    <p:sldId id="369" r:id="rId26"/>
    <p:sldId id="370" r:id="rId27"/>
    <p:sldId id="371" r:id="rId28"/>
    <p:sldId id="259" r:id="rId29"/>
    <p:sldId id="372" r:id="rId30"/>
    <p:sldId id="373" r:id="rId31"/>
    <p:sldId id="260" r:id="rId32"/>
    <p:sldId id="263" r:id="rId33"/>
    <p:sldId id="375" r:id="rId34"/>
    <p:sldId id="261" r:id="rId35"/>
    <p:sldId id="265" r:id="rId36"/>
    <p:sldId id="374" r:id="rId37"/>
    <p:sldId id="264" r:id="rId38"/>
    <p:sldId id="356" r:id="rId39"/>
    <p:sldId id="268" r:id="rId40"/>
    <p:sldId id="354" r:id="rId41"/>
    <p:sldId id="355" r:id="rId42"/>
    <p:sldId id="357" r:id="rId43"/>
    <p:sldId id="267" r:id="rId44"/>
    <p:sldId id="336" r:id="rId45"/>
    <p:sldId id="364" r:id="rId46"/>
    <p:sldId id="358" r:id="rId47"/>
    <p:sldId id="365" r:id="rId48"/>
    <p:sldId id="366" r:id="rId49"/>
    <p:sldId id="367" r:id="rId50"/>
    <p:sldId id="359" r:id="rId51"/>
    <p:sldId id="361" r:id="rId52"/>
    <p:sldId id="362" r:id="rId53"/>
    <p:sldId id="363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35" autoAdjust="0"/>
    <p:restoredTop sz="94660" autoAdjust="0"/>
  </p:normalViewPr>
  <p:slideViewPr>
    <p:cSldViewPr>
      <p:cViewPr varScale="1">
        <p:scale>
          <a:sx n="74" d="100"/>
          <a:sy n="74" d="100"/>
        </p:scale>
        <p:origin x="146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E7115-E30C-462F-BB5D-811E6D793D7C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F97E7-2E95-44A3-9CA0-73899A500E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E7115-E30C-462F-BB5D-811E6D793D7C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F97E7-2E95-44A3-9CA0-73899A500E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E7115-E30C-462F-BB5D-811E6D793D7C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F97E7-2E95-44A3-9CA0-73899A500E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E7115-E30C-462F-BB5D-811E6D793D7C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F97E7-2E95-44A3-9CA0-73899A500E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E7115-E30C-462F-BB5D-811E6D793D7C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F97E7-2E95-44A3-9CA0-73899A500E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E7115-E30C-462F-BB5D-811E6D793D7C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F97E7-2E95-44A3-9CA0-73899A500E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E7115-E30C-462F-BB5D-811E6D793D7C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F97E7-2E95-44A3-9CA0-73899A500E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E7115-E30C-462F-BB5D-811E6D793D7C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F97E7-2E95-44A3-9CA0-73899A500E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E7115-E30C-462F-BB5D-811E6D793D7C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F97E7-2E95-44A3-9CA0-73899A500E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E7115-E30C-462F-BB5D-811E6D793D7C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F97E7-2E95-44A3-9CA0-73899A500E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E7115-E30C-462F-BB5D-811E6D793D7C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F97E7-2E95-44A3-9CA0-73899A500E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E7115-E30C-462F-BB5D-811E6D793D7C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F97E7-2E95-44A3-9CA0-73899A500EE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Latin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xpat.or.id/info/batik.html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Braid" TargetMode="External"/><Relationship Id="rId3" Type="http://schemas.openxmlformats.org/officeDocument/2006/relationships/hyperlink" Target="http://en.wikipedia.org/wiki/Plying" TargetMode="External"/><Relationship Id="rId7" Type="http://schemas.openxmlformats.org/officeDocument/2006/relationships/hyperlink" Target="http://en.wikipedia.org/wiki/Loop_(knot)" TargetMode="External"/><Relationship Id="rId2" Type="http://schemas.openxmlformats.org/officeDocument/2006/relationships/hyperlink" Target="http://en.wikipedia.org/wiki/Spinning_(textiles)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Knot" TargetMode="External"/><Relationship Id="rId5" Type="http://schemas.openxmlformats.org/officeDocument/2006/relationships/hyperlink" Target="http://en.wikipedia.org/wiki/Rope" TargetMode="External"/><Relationship Id="rId10" Type="http://schemas.openxmlformats.org/officeDocument/2006/relationships/hyperlink" Target="http://en.wikipedia.org/wiki/Clothing" TargetMode="External"/><Relationship Id="rId4" Type="http://schemas.openxmlformats.org/officeDocument/2006/relationships/hyperlink" Target="http://en.wikipedia.org/wiki/Yarn" TargetMode="External"/><Relationship Id="rId9" Type="http://schemas.openxmlformats.org/officeDocument/2006/relationships/hyperlink" Target="http://en.wikipedia.org/wiki/Weavin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TEXTILE DESIGN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PLYING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Plying</a:t>
            </a:r>
            <a:r>
              <a:rPr lang="en-US" dirty="0"/>
              <a:t> is done by pulling yarn from two or more </a:t>
            </a:r>
            <a:r>
              <a:rPr lang="en-US" dirty="0" smtClean="0"/>
              <a:t>reels </a:t>
            </a:r>
            <a:r>
              <a:rPr lang="en-US" dirty="0"/>
              <a:t>and twisting it together, </a:t>
            </a:r>
            <a:r>
              <a:rPr lang="en-US" dirty="0" smtClean="0"/>
              <a:t>from </a:t>
            </a:r>
            <a:r>
              <a:rPr lang="en-US" dirty="0"/>
              <a:t>that in which it was spun. </a:t>
            </a:r>
            <a:endParaRPr lang="en-US" dirty="0" smtClean="0"/>
          </a:p>
          <a:p>
            <a:r>
              <a:rPr lang="en-US" dirty="0" smtClean="0"/>
              <a:t>Depending </a:t>
            </a:r>
            <a:r>
              <a:rPr lang="en-US" dirty="0"/>
              <a:t>on the weight desired, the yarn may or may not be </a:t>
            </a:r>
            <a:r>
              <a:rPr lang="en-US" dirty="0" smtClean="0"/>
              <a:t>plied.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 Drive\Department Record\Art &amp; Aesthetics. BFA I\Imges of Presentations\Textile Designing\1682-004-02419DC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86100" y="1778000"/>
            <a:ext cx="5829300" cy="4699000"/>
          </a:xfrm>
          <a:prstGeom prst="rect">
            <a:avLst/>
          </a:prstGeom>
          <a:noFill/>
        </p:spPr>
      </p:pic>
      <p:pic>
        <p:nvPicPr>
          <p:cNvPr id="3075" name="Picture 3" descr="C:\D Drive\Department Record\Art &amp; Aesthetics. BFA I\Imges of Presentations\Textile Designing\11e43eb7872d8f9e3d64830331f632f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905125"/>
            <a:ext cx="2247900" cy="3267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action or craft of tying knots in yarn to make </a:t>
            </a:r>
            <a:r>
              <a:rPr lang="en-US" dirty="0" smtClean="0"/>
              <a:t>carpets </a:t>
            </a:r>
            <a:r>
              <a:rPr lang="en-US" dirty="0"/>
              <a:t>or other decorative items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</a:t>
            </a:r>
            <a:r>
              <a:rPr lang="en-US" dirty="0"/>
              <a:t>knots tied in a carpet or other item</a:t>
            </a:r>
            <a:r>
              <a:rPr lang="en-US" dirty="0" smtClean="0"/>
              <a:t>.</a:t>
            </a:r>
          </a:p>
          <a:p>
            <a:r>
              <a:rPr lang="en-US" dirty="0" smtClean="0"/>
              <a:t>Also used in making nets.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 Drive\Department Record\Art &amp; Aesthetics. BFA I\Imges of Presentations\Textile Designing\untitle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0200" y="1968374"/>
            <a:ext cx="3657600" cy="4508626"/>
          </a:xfrm>
          <a:prstGeom prst="rect">
            <a:avLst/>
          </a:prstGeom>
          <a:noFill/>
        </p:spPr>
      </p:pic>
      <p:pic>
        <p:nvPicPr>
          <p:cNvPr id="4099" name="Picture 3" descr="C:\D Drive\Department Record\Art &amp; Aesthetics. BFA I\Imges of Presentations\Textile Designing\imagen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95500"/>
            <a:ext cx="5588000" cy="4686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KNITTING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Knitting</a:t>
            </a:r>
            <a:r>
              <a:rPr lang="en-US" dirty="0"/>
              <a:t> is a method by which thread or yarn is used to create a </a:t>
            </a:r>
            <a:r>
              <a:rPr lang="en-US" b="1" dirty="0"/>
              <a:t>cloth</a:t>
            </a:r>
            <a:r>
              <a:rPr lang="en-US" dirty="0"/>
              <a:t>.</a:t>
            </a:r>
          </a:p>
          <a:p>
            <a:r>
              <a:rPr lang="en-US" dirty="0"/>
              <a:t>Knitted fabric consists of a number of consecutive rows of loops, called </a:t>
            </a:r>
            <a:r>
              <a:rPr lang="en-US" b="1" dirty="0"/>
              <a:t>stitches</a:t>
            </a:r>
            <a:r>
              <a:rPr lang="en-US" dirty="0"/>
              <a:t>. </a:t>
            </a:r>
          </a:p>
          <a:p>
            <a:r>
              <a:rPr lang="en-US" dirty="0"/>
              <a:t>Knitting may be done by hand or by machine. There exist numerous styles and methods of hand knitting.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 Drive\Department Record\Art &amp; Aesthetics. BFA I\Imges of Presentations\Textile Designing\imagesN74F3WZ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7398" y="3657600"/>
            <a:ext cx="4721802" cy="2895600"/>
          </a:xfrm>
          <a:prstGeom prst="rect">
            <a:avLst/>
          </a:prstGeom>
          <a:noFill/>
        </p:spPr>
      </p:pic>
      <p:pic>
        <p:nvPicPr>
          <p:cNvPr id="5123" name="Picture 3" descr="C:\D Drive\Department Record\Art &amp; Aesthetics. BFA I\Imges of Presentations\Textile Designing\untitled.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542925"/>
            <a:ext cx="4937125" cy="29622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833" t="25137" r="20833" b="23320"/>
          <a:stretch/>
        </p:blipFill>
        <p:spPr>
          <a:xfrm>
            <a:off x="0" y="1143000"/>
            <a:ext cx="9144000" cy="454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715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WEAVING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Weaving – </a:t>
            </a:r>
            <a:r>
              <a:rPr lang="en-US" dirty="0" smtClean="0"/>
              <a:t>the cloth is prepared on a</a:t>
            </a:r>
            <a:r>
              <a:rPr lang="en-US" b="1" dirty="0" smtClean="0"/>
              <a:t> loom, </a:t>
            </a:r>
            <a:r>
              <a:rPr lang="en-US" dirty="0" smtClean="0"/>
              <a:t>of which there are a number of types. Some weaving is still done by hand, but the vast majority is mechanized.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C:\D Drive\Department Record\Art &amp; Aesthetics. BFA I\Imges of Presentations\Textile Designing\untitled...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20015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 Drive\Department Record\Art &amp; Aesthetics. BFA I\Imges of Presentations\Textile Designing\untitled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512988"/>
            <a:ext cx="4162426" cy="2973161"/>
          </a:xfrm>
          <a:prstGeom prst="rect">
            <a:avLst/>
          </a:prstGeom>
          <a:noFill/>
        </p:spPr>
      </p:pic>
      <p:pic>
        <p:nvPicPr>
          <p:cNvPr id="5" name="Picture 3" descr="C:\D Drive\Department Record\Art &amp; Aesthetics. BFA I\Imges of Presentations\Textile Designing\textile_weavi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3540125"/>
            <a:ext cx="4568825" cy="30446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TEXTILE?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word </a:t>
            </a:r>
            <a:r>
              <a:rPr lang="en-US" i="1" dirty="0" smtClean="0"/>
              <a:t>textile</a:t>
            </a:r>
            <a:r>
              <a:rPr lang="en-US" dirty="0" smtClean="0"/>
              <a:t> is from </a:t>
            </a:r>
            <a:r>
              <a:rPr lang="en-US" dirty="0" smtClean="0">
                <a:hlinkClick r:id="rId2" tooltip="Latin"/>
              </a:rPr>
              <a:t>Latin</a:t>
            </a:r>
            <a:r>
              <a:rPr lang="en-US" dirty="0" smtClean="0"/>
              <a:t> which means "</a:t>
            </a:r>
            <a:r>
              <a:rPr lang="en-US" b="1" dirty="0" smtClean="0"/>
              <a:t>to weave</a:t>
            </a:r>
            <a:r>
              <a:rPr lang="en-US" dirty="0" smtClean="0"/>
              <a:t>", "</a:t>
            </a:r>
            <a:r>
              <a:rPr lang="en-US" b="1" dirty="0" smtClean="0"/>
              <a:t>to braid</a:t>
            </a:r>
            <a:r>
              <a:rPr lang="en-US" dirty="0" smtClean="0"/>
              <a:t>" or "</a:t>
            </a:r>
            <a:r>
              <a:rPr lang="en-US" b="1" dirty="0" smtClean="0"/>
              <a:t>to construct“.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D Drive\Department Record\Art &amp; Aesthetics. BFA I\Imges of Presentations\Textile Designing\tumblr_l90go4sLL61qdcasso1_128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71861" y="1600200"/>
            <a:ext cx="6800278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D Drive\Department Record\Art &amp; Aesthetics. BFA I\Imges of Presentations\Textile Designing\untitled1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133725" y="3042138"/>
            <a:ext cx="5705475" cy="3511062"/>
          </a:xfrm>
          <a:prstGeom prst="rect">
            <a:avLst/>
          </a:prstGeom>
          <a:noFill/>
        </p:spPr>
      </p:pic>
      <p:pic>
        <p:nvPicPr>
          <p:cNvPr id="10242" name="Picture 2" descr="C:\D Drive\Department Record\Art &amp; Aesthetics. BFA I\Imges of Presentations\Textile Designing\close-up-of-a-bhutanese-woman-weaving-a-traditional-textile-that-will-AM115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04800"/>
            <a:ext cx="5180299" cy="3889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TECHNIQUES OF EMBELLISHMENT/ SURFACE DESIGN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Surface design techniques can be used to create unique, original fabrics for your </a:t>
            </a:r>
            <a:r>
              <a:rPr lang="en-US" dirty="0" smtClean="0"/>
              <a:t>textile art or designs. </a:t>
            </a:r>
          </a:p>
          <a:p>
            <a:r>
              <a:rPr lang="en-US" dirty="0" smtClean="0"/>
              <a:t>Common </a:t>
            </a:r>
            <a:r>
              <a:rPr lang="en-US" dirty="0"/>
              <a:t>techniques include fabric </a:t>
            </a:r>
            <a:r>
              <a:rPr lang="en-US" dirty="0" smtClean="0"/>
              <a:t>dyeing</a:t>
            </a:r>
            <a:r>
              <a:rPr lang="en-US" dirty="0"/>
              <a:t>, painting, and printing, as well as digital image transfer. There are many different approaches within each of these categories: screen printing</a:t>
            </a:r>
            <a:r>
              <a:rPr lang="en-US" dirty="0" smtClean="0"/>
              <a:t>, dyeing</a:t>
            </a:r>
            <a:r>
              <a:rPr lang="en-US" dirty="0"/>
              <a:t>, stamping, and </a:t>
            </a:r>
            <a:r>
              <a:rPr lang="en-US" dirty="0" smtClean="0"/>
              <a:t>more.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DYE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Color</a:t>
            </a:r>
            <a:r>
              <a:rPr lang="en-US" dirty="0"/>
              <a:t> that chemically </a:t>
            </a:r>
            <a:r>
              <a:rPr lang="en-US" dirty="0" smtClean="0"/>
              <a:t>bonds </a:t>
            </a:r>
            <a:r>
              <a:rPr lang="en-US" dirty="0"/>
              <a:t>with the </a:t>
            </a:r>
            <a:r>
              <a:rPr lang="en-US" dirty="0" smtClean="0"/>
              <a:t>fibers is called “</a:t>
            </a:r>
            <a:r>
              <a:rPr lang="en-US" b="1" dirty="0" smtClean="0"/>
              <a:t>DYE</a:t>
            </a:r>
            <a:r>
              <a:rPr lang="en-US" dirty="0" smtClean="0"/>
              <a:t>”.</a:t>
            </a:r>
          </a:p>
          <a:p>
            <a:r>
              <a:rPr lang="en-US" dirty="0" smtClean="0"/>
              <a:t> </a:t>
            </a:r>
            <a:r>
              <a:rPr lang="en-US" b="1" dirty="0" smtClean="0"/>
              <a:t>Dyeing</a:t>
            </a:r>
            <a:r>
              <a:rPr lang="en-US" dirty="0" smtClean="0"/>
              <a:t> – adding color to textiles: there is a vast range of </a:t>
            </a:r>
            <a:r>
              <a:rPr lang="en-US" b="1" dirty="0" smtClean="0"/>
              <a:t>dyes</a:t>
            </a:r>
            <a:r>
              <a:rPr lang="en-US" dirty="0" smtClean="0"/>
              <a:t>, natural and synthetic, some of which require penetrating.</a:t>
            </a:r>
            <a:endParaRPr lang="en-US" b="1" dirty="0" smtClean="0"/>
          </a:p>
          <a:p>
            <a:r>
              <a:rPr lang="en-US" dirty="0" smtClean="0"/>
              <a:t>In dying there are two main types:</a:t>
            </a:r>
          </a:p>
          <a:p>
            <a:r>
              <a:rPr lang="en-US" b="1" dirty="0" smtClean="0"/>
              <a:t>1. TIE &amp; DYE</a:t>
            </a:r>
          </a:p>
          <a:p>
            <a:r>
              <a:rPr lang="en-US" b="1" dirty="0" smtClean="0"/>
              <a:t>2. BANDHANI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 Drive\Department Record\Art &amp; Aesthetics. BFA I\Imges of Presentations\Textile Designing\563530e1a67d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257800" y="730901"/>
            <a:ext cx="3338058" cy="5898499"/>
          </a:xfrm>
          <a:prstGeom prst="rect">
            <a:avLst/>
          </a:prstGeom>
          <a:noFill/>
        </p:spPr>
      </p:pic>
      <p:pic>
        <p:nvPicPr>
          <p:cNvPr id="13315" name="Picture 3" descr="C:\D Drive\Department Record\Art &amp; Aesthetics. BFA I\Imges of Presentations\Textile Designing\dy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438400"/>
            <a:ext cx="4258849" cy="34813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 Drive\Department Record\Art &amp; Aesthetics. BFA I\Imges of Presentations\Textile Designing\imagesVMCU0D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89" y="1295400"/>
            <a:ext cx="4351311" cy="2895599"/>
          </a:xfrm>
          <a:prstGeom prst="rect">
            <a:avLst/>
          </a:prstGeom>
          <a:noFill/>
        </p:spPr>
      </p:pic>
      <p:pic>
        <p:nvPicPr>
          <p:cNvPr id="11267" name="Picture 3" descr="C:\D Drive\Department Record\Art &amp; Aesthetics. BFA I\Imges of Presentations\Textile Designing\untitled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3687803"/>
            <a:ext cx="3962400" cy="26367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9244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D Drive\Department Record\Art &amp; Aesthetics. BFA I\Imges of Presentations\Textile Designing\981de0ed7939dd60e0f77cf3a5e26a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676400"/>
            <a:ext cx="7010400" cy="464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3178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D Drive\Department Record\Art &amp; Aesthetics. BFA I\Imges of Presentations\Textile Designing\imagesACJ2YYHH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81400" y="914400"/>
            <a:ext cx="5224462" cy="5585600"/>
          </a:xfrm>
          <a:prstGeom prst="rect">
            <a:avLst/>
          </a:prstGeom>
          <a:noFill/>
        </p:spPr>
      </p:pic>
      <p:pic>
        <p:nvPicPr>
          <p:cNvPr id="12290" name="Picture 2" descr="C:\D Drive\Department Record\Art &amp; Aesthetics. BFA I\Imges of Presentations\Textile Designing\imagesDFCTVOWQ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-337565" y="2856357"/>
            <a:ext cx="4295775" cy="28586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04489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PRINTING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Application of a </a:t>
            </a:r>
            <a:r>
              <a:rPr lang="en-US" dirty="0" smtClean="0"/>
              <a:t>color with help of blocks, stamps or stencils</a:t>
            </a:r>
            <a:r>
              <a:rPr lang="en-US" i="1" dirty="0"/>
              <a:t> </a:t>
            </a:r>
            <a:r>
              <a:rPr lang="en-US" dirty="0"/>
              <a:t>to the surface of a cloth to create a repeatable design by means of a prepared surface which is pressed against the cloth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There are two common methods of Hand Printing:</a:t>
            </a:r>
          </a:p>
          <a:p>
            <a:r>
              <a:rPr lang="en-US" b="1" dirty="0" smtClean="0"/>
              <a:t>1. BLOCK PRINTING</a:t>
            </a:r>
          </a:p>
          <a:p>
            <a:r>
              <a:rPr lang="en-US" b="1" dirty="0" smtClean="0"/>
              <a:t>2. SILK SCREEN</a:t>
            </a:r>
            <a:endParaRPr lang="en-US" b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500" t="14427" r="22500" b="11463"/>
          <a:stretch/>
        </p:blipFill>
        <p:spPr>
          <a:xfrm>
            <a:off x="22537" y="3581401"/>
            <a:ext cx="4313777" cy="32680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1667" t="21838" r="31666" b="20356"/>
          <a:stretch/>
        </p:blipFill>
        <p:spPr>
          <a:xfrm>
            <a:off x="4419600" y="76200"/>
            <a:ext cx="4642337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99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 HISTORIC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Modern </a:t>
            </a:r>
            <a:r>
              <a:rPr lang="en-US" dirty="0" smtClean="0"/>
              <a:t>humans</a:t>
            </a:r>
            <a:r>
              <a:rPr lang="en-US" dirty="0"/>
              <a:t> are the only survivors of several species of naked apes who may have worn clothes, according to DNA studies of </a:t>
            </a:r>
            <a:r>
              <a:rPr lang="en-US" b="1" dirty="0"/>
              <a:t>clothing lice</a:t>
            </a:r>
            <a:r>
              <a:rPr lang="en-US" dirty="0" smtClean="0"/>
              <a:t>.</a:t>
            </a:r>
            <a:r>
              <a:rPr lang="en-US" dirty="0"/>
              <a:t> This study suggests that clothing may possibly have been used </a:t>
            </a:r>
            <a:r>
              <a:rPr lang="en-US" b="1" dirty="0" smtClean="0"/>
              <a:t>650 </a:t>
            </a:r>
            <a:r>
              <a:rPr lang="en-US" b="1" dirty="0"/>
              <a:t>thousand years ago</a:t>
            </a:r>
            <a:r>
              <a:rPr lang="en-US" dirty="0"/>
              <a:t> </a:t>
            </a:r>
            <a:r>
              <a:rPr lang="en-US" dirty="0" smtClean="0"/>
              <a:t>–. </a:t>
            </a:r>
            <a:r>
              <a:rPr lang="en-US" dirty="0"/>
              <a:t>First fabric </a:t>
            </a:r>
            <a:r>
              <a:rPr lang="en-US" dirty="0" smtClean="0"/>
              <a:t>uses, </a:t>
            </a:r>
            <a:r>
              <a:rPr lang="en-US" dirty="0"/>
              <a:t>likely to be felt, are thought to have been used about 100,000 years ago.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0833" t="27766" r="23333" b="20357"/>
          <a:stretch/>
        </p:blipFill>
        <p:spPr>
          <a:xfrm>
            <a:off x="13952" y="2971029"/>
            <a:ext cx="7440770" cy="38869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0000" t="14427" r="19167" b="11463"/>
          <a:stretch/>
        </p:blipFill>
        <p:spPr>
          <a:xfrm>
            <a:off x="4495800" y="35418"/>
            <a:ext cx="4572000" cy="313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BATIK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application of waxes, pastes, or similar material as a </a:t>
            </a:r>
            <a:r>
              <a:rPr lang="en-US" i="1" dirty="0" smtClean="0"/>
              <a:t>resist (oppose)</a:t>
            </a:r>
            <a:r>
              <a:rPr lang="en-US" i="1" dirty="0"/>
              <a:t> </a:t>
            </a:r>
            <a:r>
              <a:rPr lang="en-US" dirty="0"/>
              <a:t>in order to created a dyed </a:t>
            </a:r>
            <a:r>
              <a:rPr lang="en-US" dirty="0" smtClean="0"/>
              <a:t>design.</a:t>
            </a:r>
          </a:p>
          <a:p>
            <a:r>
              <a:rPr lang="en-US" dirty="0" smtClean="0">
                <a:hlinkClick r:id="rId2"/>
              </a:rPr>
              <a:t>http://www.expat.or.id/info/batik.html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FABRIC PAINTING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Painting: </a:t>
            </a:r>
            <a:r>
              <a:rPr lang="en-US" dirty="0"/>
              <a:t>Application of </a:t>
            </a:r>
            <a:r>
              <a:rPr lang="en-US" dirty="0" smtClean="0"/>
              <a:t>a</a:t>
            </a:r>
            <a:r>
              <a:rPr lang="en-US" i="1" dirty="0" smtClean="0"/>
              <a:t> </a:t>
            </a:r>
            <a:r>
              <a:rPr lang="en-US" dirty="0" smtClean="0"/>
              <a:t>color</a:t>
            </a:r>
            <a:r>
              <a:rPr lang="en-US" dirty="0"/>
              <a:t> to the surface of a cloth in a non-repetitious manner by means of a brush, sponges, or other instrument.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001" t="15910" r="12499" b="11462"/>
          <a:stretch/>
        </p:blipFill>
        <p:spPr>
          <a:xfrm>
            <a:off x="76200" y="838200"/>
            <a:ext cx="892939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1511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TECHNIQUES THAT USE A NEEDLE AND THREAD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1. EMBROIDERY</a:t>
            </a:r>
          </a:p>
          <a:p>
            <a:r>
              <a:rPr lang="en-US" dirty="0" smtClean="0"/>
              <a:t>2. APPLIQUE or PATCH WORK</a:t>
            </a:r>
          </a:p>
          <a:p>
            <a:r>
              <a:rPr lang="en-US" dirty="0" smtClean="0"/>
              <a:t>4. QUILTING</a:t>
            </a:r>
          </a:p>
          <a:p>
            <a:r>
              <a:rPr lang="en-US" dirty="0" smtClean="0"/>
              <a:t>5. CROCHET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EMBROIDERY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decorative application of threads to the surface of a textile by means of a </a:t>
            </a:r>
            <a:r>
              <a:rPr lang="en-US" dirty="0" smtClean="0"/>
              <a:t>needle.</a:t>
            </a:r>
          </a:p>
          <a:p>
            <a:pPr>
              <a:buNone/>
            </a:pPr>
            <a:r>
              <a:rPr lang="en-US" dirty="0" smtClean="0"/>
              <a:t>OR</a:t>
            </a:r>
          </a:p>
          <a:p>
            <a:r>
              <a:rPr lang="en-US" dirty="0"/>
              <a:t>T</a:t>
            </a:r>
            <a:r>
              <a:rPr lang="en-US" dirty="0" smtClean="0"/>
              <a:t>hreads which are added to the surface of a finished textile for ornamentation.</a:t>
            </a:r>
          </a:p>
          <a:p>
            <a:r>
              <a:rPr lang="en-US" dirty="0" smtClean="0"/>
              <a:t>There are different types of Hand and Machine embroideries.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666" t="13339" r="31668" b="12551"/>
          <a:stretch/>
        </p:blipFill>
        <p:spPr>
          <a:xfrm>
            <a:off x="2133600" y="685800"/>
            <a:ext cx="4876800" cy="554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2048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APPLIQUE or PATCH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 The technique of stitching cut shapes of fabric onto a background </a:t>
            </a:r>
            <a:r>
              <a:rPr lang="en-US" dirty="0" smtClean="0"/>
              <a:t>fabric.</a:t>
            </a:r>
          </a:p>
          <a:p>
            <a:endParaRPr lang="en-US" dirty="0" smtClean="0"/>
          </a:p>
          <a:p>
            <a:r>
              <a:rPr lang="en-US" dirty="0" smtClean="0"/>
              <a:t>Pieces of fabric, usually in different colors and patterns, assembled to create a larger panel or embellished a fabric in a different traditional manner.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 Drive\Department Record\Art &amp; Aesthetics. BFA I\Imges of Presentations\Textile Designing\ddb72a2fd11023275c8186f0d52e56d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23950" y="1338262"/>
            <a:ext cx="6953250" cy="52149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QUILTING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 Stitching which holds layers of </a:t>
            </a:r>
            <a:r>
              <a:rPr lang="en-US" dirty="0" smtClean="0"/>
              <a:t>fabric </a:t>
            </a:r>
            <a:r>
              <a:rPr lang="en-US" dirty="0"/>
              <a:t>and (usually) an inner layer of padding together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HISTORY OF CLOTHING AND TEXTILE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persistence of ancient textile arts and functions, and their elaboration for decorative effect, can be seen in </a:t>
            </a:r>
            <a:r>
              <a:rPr lang="en-US" dirty="0" smtClean="0"/>
              <a:t>a Neolithic Age.</a:t>
            </a:r>
          </a:p>
          <a:p>
            <a:r>
              <a:rPr lang="en-US" dirty="0"/>
              <a:t>Textiles also appeared in the Neolithic Age. Since cloth could be woven from wool or flax, clothing became more plentiful and there was much less </a:t>
            </a:r>
            <a:r>
              <a:rPr lang="en-US" dirty="0" smtClean="0"/>
              <a:t>trust </a:t>
            </a:r>
            <a:r>
              <a:rPr lang="en-US" dirty="0"/>
              <a:t>on the skins of animals</a:t>
            </a:r>
            <a:endParaRPr lang="en-US" dirty="0" smtClean="0"/>
          </a:p>
          <a:p>
            <a:r>
              <a:rPr lang="en-US" dirty="0"/>
              <a:t>The wearing of clothing is exclusively a human characteristic and is a feature of most human </a:t>
            </a:r>
            <a:r>
              <a:rPr lang="en-US" dirty="0" smtClean="0"/>
              <a:t>societies.</a:t>
            </a:r>
            <a:r>
              <a:rPr lang="en-US" dirty="0"/>
              <a:t> 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 Drive\Department Record\Art &amp; Aesthetics. BFA I\Imges of Presentations\Textile Designing\IMG_0018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24253" y="2268538"/>
            <a:ext cx="3391147" cy="4284662"/>
          </a:xfrm>
          <a:prstGeom prst="rect">
            <a:avLst/>
          </a:prstGeom>
          <a:noFill/>
        </p:spPr>
      </p:pic>
      <p:pic>
        <p:nvPicPr>
          <p:cNvPr id="14339" name="Picture 3" descr="C:\D Drive\Department Record\Art &amp; Aesthetics. BFA I\Imges of Presentations\Textile Designing\pakistani-crafts-applique-pattern-of-rilly-patchwork-bed-cover-from-b53y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698" y="1752600"/>
            <a:ext cx="4861701" cy="4991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C:\D Drive\Department Record\Art &amp; Aesthetics. BFA I\Imges of Presentations\Textile Designing\ddb72a2fd11023275c8186f0d52e56d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0750" y="2081213"/>
            <a:ext cx="4762500" cy="3571875"/>
          </a:xfrm>
          <a:prstGeom prst="rect">
            <a:avLst/>
          </a:prstGeom>
          <a:noFill/>
        </p:spPr>
      </p:pic>
      <p:pic>
        <p:nvPicPr>
          <p:cNvPr id="15365" name="Picture 5" descr="C:\D Drive\Department Record\Art &amp; Aesthetics. BFA I\Imges of Presentations\Textile Designing\pakistan_lila-handcrafts_ralli-quilt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333500"/>
            <a:ext cx="7620000" cy="5067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 Drive\Department Record\Art &amp; Aesthetics. BFA I\Imges of Presentations\Textile Designing\IMG_Quilters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28600"/>
            <a:ext cx="4876800" cy="3657600"/>
          </a:xfrm>
          <a:prstGeom prst="rect">
            <a:avLst/>
          </a:prstGeom>
          <a:noFill/>
        </p:spPr>
      </p:pic>
      <p:pic>
        <p:nvPicPr>
          <p:cNvPr id="18435" name="Picture 3" descr="C:\D Drive\Department Record\Art &amp; Aesthetics. BFA I\Imges of Presentations\Textile Designing\diamond-patch-quil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9900" y="3629025"/>
            <a:ext cx="5905500" cy="3000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CROCHET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86400"/>
          </a:xfrm>
        </p:spPr>
        <p:txBody>
          <a:bodyPr>
            <a:normAutofit/>
          </a:bodyPr>
          <a:lstStyle/>
          <a:p>
            <a:r>
              <a:rPr lang="en-US" b="1" dirty="0" smtClean="0"/>
              <a:t>Crochet</a:t>
            </a:r>
            <a:r>
              <a:rPr lang="en-US" dirty="0" smtClean="0"/>
              <a:t>  is a process of creating fabric from </a:t>
            </a:r>
            <a:r>
              <a:rPr lang="en-US" b="1" dirty="0" smtClean="0"/>
              <a:t>yarn</a:t>
            </a:r>
            <a:r>
              <a:rPr lang="en-US" dirty="0" smtClean="0"/>
              <a:t>, </a:t>
            </a:r>
            <a:r>
              <a:rPr lang="en-US" b="1" dirty="0" smtClean="0"/>
              <a:t>thread</a:t>
            </a:r>
            <a:r>
              <a:rPr lang="en-US" dirty="0" smtClean="0"/>
              <a:t>, or other material strands using a </a:t>
            </a:r>
            <a:r>
              <a:rPr lang="en-US" b="1" dirty="0" smtClean="0"/>
              <a:t>crochet</a:t>
            </a:r>
            <a:r>
              <a:rPr lang="en-US" dirty="0" smtClean="0"/>
              <a:t> </a:t>
            </a:r>
            <a:r>
              <a:rPr lang="en-US" b="1" dirty="0" smtClean="0"/>
              <a:t>hook</a:t>
            </a:r>
            <a:r>
              <a:rPr lang="en-US" dirty="0" smtClean="0"/>
              <a:t>. The word is derived from the </a:t>
            </a:r>
            <a:r>
              <a:rPr lang="en-US" b="1" dirty="0" smtClean="0"/>
              <a:t>French</a:t>
            </a:r>
            <a:r>
              <a:rPr lang="en-US" dirty="0" smtClean="0"/>
              <a:t> word "crochet", meaning </a:t>
            </a:r>
            <a:r>
              <a:rPr lang="en-US" i="1" dirty="0" smtClean="0"/>
              <a:t>hook.</a:t>
            </a:r>
            <a:r>
              <a:rPr lang="en-US" dirty="0" smtClean="0"/>
              <a:t> </a:t>
            </a:r>
          </a:p>
          <a:p>
            <a:r>
              <a:rPr lang="en-US" dirty="0" smtClean="0"/>
              <a:t>Hooks can be made of materials such as metals, woods, or plastic and are commercially manufactured as well as produced by artisans.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Crocheting, like </a:t>
            </a:r>
            <a:r>
              <a:rPr lang="en-US" b="1" dirty="0" smtClean="0"/>
              <a:t>knitting</a:t>
            </a:r>
            <a:r>
              <a:rPr lang="en-US" dirty="0" smtClean="0"/>
              <a:t>, consists of pulling loops of material through other loops, but additionally incorporates wrapping the working material around the hook one or more times.</a:t>
            </a:r>
            <a:endParaRPr lang="en-US" dirty="0"/>
          </a:p>
        </p:txBody>
      </p:sp>
      <p:pic>
        <p:nvPicPr>
          <p:cNvPr id="4" name="Picture 6" descr="C:\D Drive\Department Record\Art &amp; Aesthetics. BFA I\Imges of Presentations\Textile Designing\imagesD3NIMXO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95775" y="3786868"/>
            <a:ext cx="4086225" cy="29187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 Drive\Department Record\Art &amp; Aesthetics. BFA I\Imges of Presentations\Textile Designing\single-crochet_zps61274aa9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1720056"/>
            <a:ext cx="7620000" cy="4286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 Drive\Department Record\Art &amp; Aesthetics. BFA I\Imges of Presentations\Textile Designing\Crochet-rose-By-skiptomylou_org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2286000"/>
            <a:ext cx="3425842" cy="4133850"/>
          </a:xfrm>
          <a:prstGeom prst="rect">
            <a:avLst/>
          </a:prstGeom>
          <a:noFill/>
        </p:spPr>
      </p:pic>
      <p:pic>
        <p:nvPicPr>
          <p:cNvPr id="19459" name="Picture 3" descr="C:\D Drive\Department Record\Art &amp; Aesthetics. BFA I\Imges of Presentations\Textile Designing\90ff199dc2594448a4cd329eb07581d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7036" y="2362200"/>
            <a:ext cx="3842564" cy="381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 Drive\Department Record\Art &amp; Aesthetics. BFA I\Imges of Presentations\Textile Designing\6a00d8341c045053ef00e553eb3c828834-800wi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219200"/>
            <a:ext cx="7162800" cy="5372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46815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D Drive\Department Record\Art &amp; Aesthetics. BFA I\Imges of Presentations\Textile Designing\decor-crochet-interior-cushion-flor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2667000"/>
            <a:ext cx="5562600" cy="4000929"/>
          </a:xfrm>
          <a:prstGeom prst="rect">
            <a:avLst/>
          </a:prstGeom>
          <a:noFill/>
        </p:spPr>
      </p:pic>
      <p:pic>
        <p:nvPicPr>
          <p:cNvPr id="7" name="Picture 3" descr="C:\D Drive\Department Record\Art &amp; Aesthetics. BFA I\Imges of Presentations\Textile Designing\untitled..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259080"/>
            <a:ext cx="5181600" cy="2255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16475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 Drive\Department Record\Art &amp; Aesthetics. BFA I\Imges of Presentations\Textile Designing\untitle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350" y="2209800"/>
            <a:ext cx="3676650" cy="4532108"/>
          </a:xfrm>
          <a:prstGeom prst="rect">
            <a:avLst/>
          </a:prstGeom>
          <a:noFill/>
        </p:spPr>
      </p:pic>
      <p:pic>
        <p:nvPicPr>
          <p:cNvPr id="6" name="Picture 4" descr="C:\D Drive\Department Record\Art &amp; Aesthetics. BFA I\Imges of Presentations\Textile Designing\imagesGMPQZ3ZG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886200" y="1600200"/>
            <a:ext cx="5186363" cy="51863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19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Cloth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4600" y="1676400"/>
            <a:ext cx="4495800" cy="44058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C:\D Drive\Department Record\Art &amp; Aesthetics. BFA I\Imges of Presentations\Textile Designing\unnam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381000"/>
            <a:ext cx="4572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D Drive\Department Record\Art &amp; Aesthetics. BFA I\Imges of Presentations\Textile Designing\how-to-crochet-an-afghan-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144247"/>
            <a:ext cx="6221545" cy="53327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D Drive\Department Record\Art &amp; Aesthetics. BFA I\Imges of Presentations\Textile Designing\il_340x270_907972449_1kr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838200"/>
            <a:ext cx="4318000" cy="3429000"/>
          </a:xfrm>
          <a:prstGeom prst="rect">
            <a:avLst/>
          </a:prstGeom>
          <a:noFill/>
        </p:spPr>
      </p:pic>
      <p:pic>
        <p:nvPicPr>
          <p:cNvPr id="5" name="Picture 7" descr="C:\D Drive\Department Record\Art &amp; Aesthetics. BFA I\Imges of Presentations\Textile Designing\imagesR1W6AB3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1" y="3548221"/>
            <a:ext cx="4267200" cy="29287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 Drive\Department Record\Art &amp; Aesthetics. BFA I\Imges of Presentations\Textile Designing\imagesWJCLF27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62225" y="2223342"/>
            <a:ext cx="4067175" cy="38726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Processes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Most textile arts begin with twisting or </a:t>
            </a:r>
            <a:r>
              <a:rPr lang="en-US" dirty="0" smtClean="0">
                <a:hlinkClick r:id="rId2" tooltip="Spinning (textiles)"/>
              </a:rPr>
              <a:t>spinning</a:t>
            </a:r>
            <a:r>
              <a:rPr lang="en-US" dirty="0" smtClean="0"/>
              <a:t> and </a:t>
            </a:r>
            <a:r>
              <a:rPr lang="en-US" dirty="0" smtClean="0">
                <a:hlinkClick r:id="rId3" tooltip="Plying"/>
              </a:rPr>
              <a:t>plying</a:t>
            </a:r>
            <a:r>
              <a:rPr lang="en-US" dirty="0" smtClean="0"/>
              <a:t> fibers to make </a:t>
            </a:r>
            <a:r>
              <a:rPr lang="en-US" dirty="0" smtClean="0">
                <a:hlinkClick r:id="rId4" tooltip="Yarn"/>
              </a:rPr>
              <a:t>yarn</a:t>
            </a:r>
            <a:r>
              <a:rPr lang="en-US" dirty="0" smtClean="0"/>
              <a:t> (called </a:t>
            </a:r>
            <a:r>
              <a:rPr lang="en-US" i="1" dirty="0" smtClean="0"/>
              <a:t>thread</a:t>
            </a:r>
            <a:r>
              <a:rPr lang="en-US" dirty="0" smtClean="0"/>
              <a:t> when it is very fine </a:t>
            </a:r>
            <a:r>
              <a:rPr lang="en-US" i="1" dirty="0" smtClean="0">
                <a:hlinkClick r:id="rId5" tooltip="Rope"/>
              </a:rPr>
              <a:t>rope</a:t>
            </a:r>
            <a:r>
              <a:rPr lang="en-US" dirty="0" smtClean="0"/>
              <a:t> when it is very heavy). </a:t>
            </a:r>
          </a:p>
          <a:p>
            <a:r>
              <a:rPr lang="en-US" dirty="0" smtClean="0"/>
              <a:t>The yarn is then </a:t>
            </a:r>
            <a:r>
              <a:rPr lang="en-US" dirty="0" smtClean="0">
                <a:hlinkClick r:id="rId6" tooltip="Knot"/>
              </a:rPr>
              <a:t>knotted</a:t>
            </a:r>
            <a:r>
              <a:rPr lang="en-US" dirty="0" smtClean="0"/>
              <a:t>, </a:t>
            </a:r>
            <a:r>
              <a:rPr lang="en-US" b="1" dirty="0" smtClean="0"/>
              <a:t>knitted</a:t>
            </a:r>
            <a:r>
              <a:rPr lang="en-US" dirty="0" smtClean="0"/>
              <a:t>, </a:t>
            </a:r>
            <a:r>
              <a:rPr lang="en-US" dirty="0" smtClean="0">
                <a:hlinkClick r:id="rId7" tooltip="Loop (knot)"/>
              </a:rPr>
              <a:t>looped</a:t>
            </a:r>
            <a:r>
              <a:rPr lang="en-US" dirty="0" smtClean="0"/>
              <a:t>, </a:t>
            </a:r>
            <a:r>
              <a:rPr lang="en-US" dirty="0" smtClean="0">
                <a:hlinkClick r:id="rId8" tooltip="Braid"/>
              </a:rPr>
              <a:t>braided</a:t>
            </a:r>
            <a:r>
              <a:rPr lang="en-US" dirty="0" smtClean="0"/>
              <a:t>, or </a:t>
            </a:r>
            <a:r>
              <a:rPr lang="en-US" dirty="0" smtClean="0">
                <a:hlinkClick r:id="rId9" tooltip="Weaving"/>
              </a:rPr>
              <a:t>woven</a:t>
            </a:r>
            <a:r>
              <a:rPr lang="en-US" dirty="0" smtClean="0"/>
              <a:t> to make flexible </a:t>
            </a:r>
            <a:r>
              <a:rPr lang="en-US" i="1" dirty="0" smtClean="0"/>
              <a:t>fabric</a:t>
            </a:r>
            <a:r>
              <a:rPr lang="en-US" dirty="0" smtClean="0"/>
              <a:t> or </a:t>
            </a:r>
            <a:r>
              <a:rPr lang="en-US" i="1" dirty="0" smtClean="0"/>
              <a:t>cloth</a:t>
            </a:r>
            <a:r>
              <a:rPr lang="en-US" dirty="0" smtClean="0"/>
              <a:t>, and cloth can be used to make </a:t>
            </a:r>
            <a:r>
              <a:rPr lang="en-US" dirty="0" smtClean="0">
                <a:hlinkClick r:id="rId10" tooltip="Clothing"/>
              </a:rPr>
              <a:t>clothing</a:t>
            </a:r>
            <a:r>
              <a:rPr lang="en-US" dirty="0" smtClean="0"/>
              <a:t> and soft furnishings.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1. SPINNING AND PLYING</a:t>
            </a:r>
          </a:p>
          <a:p>
            <a:r>
              <a:rPr lang="en-US" dirty="0" smtClean="0"/>
              <a:t>2. KNOTTING</a:t>
            </a:r>
          </a:p>
          <a:p>
            <a:r>
              <a:rPr lang="en-US" dirty="0" smtClean="0"/>
              <a:t>3. KNITTING</a:t>
            </a:r>
          </a:p>
          <a:p>
            <a:r>
              <a:rPr lang="en-US" dirty="0" smtClean="0"/>
              <a:t>4. LOOPING</a:t>
            </a:r>
          </a:p>
          <a:p>
            <a:r>
              <a:rPr lang="en-US" dirty="0" smtClean="0"/>
              <a:t>5. BRAIDING</a:t>
            </a:r>
          </a:p>
          <a:p>
            <a:r>
              <a:rPr lang="en-US" dirty="0" smtClean="0"/>
              <a:t>6. WEAVING</a:t>
            </a:r>
          </a:p>
          <a:p>
            <a:r>
              <a:rPr lang="en-US" dirty="0" smtClean="0"/>
              <a:t>7. CLOTHING</a:t>
            </a:r>
          </a:p>
          <a:p>
            <a:r>
              <a:rPr lang="en-US" dirty="0" smtClean="0"/>
              <a:t>8. EMBELLISHMENT/ SURFACE DECORATION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Spinning</a:t>
            </a:r>
            <a:r>
              <a:rPr lang="en-US" dirty="0"/>
              <a:t> is a major part of the textile industry. It is part of the textile manufacturing process where three </a:t>
            </a:r>
            <a:r>
              <a:rPr lang="en-US" dirty="0" smtClean="0"/>
              <a:t>of</a:t>
            </a:r>
            <a:r>
              <a:rPr lang="en-US" dirty="0"/>
              <a:t> </a:t>
            </a:r>
            <a:r>
              <a:rPr lang="en-US" b="1" dirty="0" smtClean="0"/>
              <a:t>fibers</a:t>
            </a:r>
            <a:r>
              <a:rPr lang="en-US" dirty="0"/>
              <a:t> are converted into </a:t>
            </a:r>
            <a:r>
              <a:rPr lang="en-US" b="1" dirty="0"/>
              <a:t>yarn</a:t>
            </a:r>
            <a:r>
              <a:rPr lang="en-US" dirty="0"/>
              <a:t>, then </a:t>
            </a:r>
            <a:r>
              <a:rPr lang="en-US" b="1" dirty="0"/>
              <a:t>fabrics</a:t>
            </a:r>
            <a:r>
              <a:rPr lang="en-US" dirty="0"/>
              <a:t>, which undergo finishing processes such as bleaching to become </a:t>
            </a:r>
            <a:r>
              <a:rPr lang="en-US" b="1" u="sng" dirty="0"/>
              <a:t>textiles</a:t>
            </a:r>
            <a:r>
              <a:rPr lang="en-US" dirty="0"/>
              <a:t>. 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r-PK"/>
          </a:p>
        </p:txBody>
      </p:sp>
      <p:pic>
        <p:nvPicPr>
          <p:cNvPr id="1026" name="Picture 2" descr="C:\D Drive\Department Record\Art &amp; Aesthetics. BFA I\Imges of Presentations\Textile Designing\images91LPQN5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1781143"/>
            <a:ext cx="7543800" cy="42386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10469</TotalTime>
  <Words>347</Words>
  <Application>Microsoft Office PowerPoint</Application>
  <PresentationFormat>On-screen Show (4:3)</PresentationFormat>
  <Paragraphs>81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Arial</vt:lpstr>
      <vt:lpstr>Calibri</vt:lpstr>
      <vt:lpstr>Times New Roman</vt:lpstr>
      <vt:lpstr>Office Theme</vt:lpstr>
      <vt:lpstr>TEXTILE DESIGN</vt:lpstr>
      <vt:lpstr>WHAT IS TEXTILE?</vt:lpstr>
      <vt:lpstr>PRE HISTORIC DEVELOPMENT</vt:lpstr>
      <vt:lpstr>HISTORY OF CLOTHING AND TEXTILE</vt:lpstr>
      <vt:lpstr> </vt:lpstr>
      <vt:lpstr>Processes </vt:lpstr>
      <vt:lpstr>PROCESSES</vt:lpstr>
      <vt:lpstr>SPINNING</vt:lpstr>
      <vt:lpstr>PowerPoint Presentation</vt:lpstr>
      <vt:lpstr>PLYING</vt:lpstr>
      <vt:lpstr>PowerPoint Presentation</vt:lpstr>
      <vt:lpstr>KNOTTING</vt:lpstr>
      <vt:lpstr>PowerPoint Presentation</vt:lpstr>
      <vt:lpstr>KNITTING</vt:lpstr>
      <vt:lpstr>PowerPoint Presentation</vt:lpstr>
      <vt:lpstr>PowerPoint Presentation</vt:lpstr>
      <vt:lpstr>WEAVING</vt:lpstr>
      <vt:lpstr>PowerPoint Presentation</vt:lpstr>
      <vt:lpstr>PowerPoint Presentation</vt:lpstr>
      <vt:lpstr>PowerPoint Presentation</vt:lpstr>
      <vt:lpstr>PowerPoint Presentation</vt:lpstr>
      <vt:lpstr>TECHNIQUES OF EMBELLISHMENT/ SURFACE DESIGN  </vt:lpstr>
      <vt:lpstr>1. DYE</vt:lpstr>
      <vt:lpstr>PowerPoint Presentation</vt:lpstr>
      <vt:lpstr>PowerPoint Presentation</vt:lpstr>
      <vt:lpstr>PowerPoint Presentation</vt:lpstr>
      <vt:lpstr>PowerPoint Presentation</vt:lpstr>
      <vt:lpstr>2. PRINTING</vt:lpstr>
      <vt:lpstr>PowerPoint Presentation</vt:lpstr>
      <vt:lpstr>PowerPoint Presentation</vt:lpstr>
      <vt:lpstr>3. BATIK</vt:lpstr>
      <vt:lpstr>4. FABRIC PAINTING</vt:lpstr>
      <vt:lpstr>PowerPoint Presentation</vt:lpstr>
      <vt:lpstr>TECHNIQUES THAT USE A NEEDLE AND THREAD</vt:lpstr>
      <vt:lpstr>EMBROIDERY</vt:lpstr>
      <vt:lpstr>PowerPoint Presentation</vt:lpstr>
      <vt:lpstr>APPLIQUE or PATCH WORK</vt:lpstr>
      <vt:lpstr>PowerPoint Presentation</vt:lpstr>
      <vt:lpstr>QUILTING</vt:lpstr>
      <vt:lpstr>PowerPoint Presentation</vt:lpstr>
      <vt:lpstr>PowerPoint Presentation</vt:lpstr>
      <vt:lpstr>PowerPoint Presentation</vt:lpstr>
      <vt:lpstr>CROCHET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TEXTILE DESIGN</dc:title>
  <dc:creator>DELL</dc:creator>
  <cp:lastModifiedBy>ProBook 450 G2</cp:lastModifiedBy>
  <cp:revision>402</cp:revision>
  <dcterms:created xsi:type="dcterms:W3CDTF">2014-02-02T11:51:17Z</dcterms:created>
  <dcterms:modified xsi:type="dcterms:W3CDTF">2020-05-29T08:08:49Z</dcterms:modified>
</cp:coreProperties>
</file>